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8" r:id="rId2"/>
    <p:sldId id="335" r:id="rId3"/>
    <p:sldId id="331" r:id="rId4"/>
    <p:sldId id="330" r:id="rId5"/>
    <p:sldId id="332" r:id="rId6"/>
    <p:sldId id="333" r:id="rId7"/>
    <p:sldId id="334" r:id="rId8"/>
    <p:sldId id="342" r:id="rId9"/>
    <p:sldId id="337" r:id="rId10"/>
    <p:sldId id="338" r:id="rId11"/>
    <p:sldId id="339" r:id="rId12"/>
    <p:sldId id="340" r:id="rId13"/>
    <p:sldId id="341" r:id="rId14"/>
    <p:sldId id="281" r:id="rId15"/>
    <p:sldId id="302" r:id="rId16"/>
    <p:sldId id="305" r:id="rId17"/>
    <p:sldId id="289" r:id="rId18"/>
    <p:sldId id="303" r:id="rId19"/>
    <p:sldId id="318" r:id="rId20"/>
  </p:sldIdLst>
  <p:sldSz cx="17340263" cy="9753600"/>
  <p:notesSz cx="6858000" cy="9144000"/>
  <p:custShowLst>
    <p:custShow name="Presentazione personalizzata 1" id="0">
      <p:sldLst/>
    </p:custShow>
  </p:custShow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telli" initials="r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900"/>
    <a:srgbClr val="CBCCCB"/>
    <a:srgbClr val="CECECE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9" autoAdjust="0"/>
    <p:restoredTop sz="94567"/>
  </p:normalViewPr>
  <p:slideViewPr>
    <p:cSldViewPr snapToGrid="0">
      <p:cViewPr varScale="1">
        <p:scale>
          <a:sx n="139" d="100"/>
          <a:sy n="139" d="100"/>
        </p:scale>
        <p:origin x="984" y="192"/>
      </p:cViewPr>
      <p:guideLst>
        <p:guide orient="horz" pos="350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4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5398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latin typeface="Basis Grotesque"/>
              </a:defRPr>
            </a:lvl1pPr>
          </a:lstStyle>
          <a:p>
            <a:r>
              <a:rPr lang="it-IT" dirty="0"/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>
            <a:normAutofit/>
          </a:bodyPr>
          <a:lstStyle>
            <a:lvl1pPr marL="457223" indent="-457223">
              <a:spcBef>
                <a:spcPts val="4267"/>
              </a:spcBef>
              <a:defRPr sz="2667"/>
            </a:lvl1pPr>
            <a:lvl2pPr marL="914446" indent="-457223">
              <a:spcBef>
                <a:spcPts val="4267"/>
              </a:spcBef>
              <a:defRPr sz="2667"/>
            </a:lvl2pPr>
            <a:lvl3pPr marL="1371669" indent="-457223">
              <a:spcBef>
                <a:spcPts val="4267"/>
              </a:spcBef>
              <a:defRPr sz="2667"/>
            </a:lvl3pPr>
            <a:lvl4pPr marL="1828891" indent="-457223">
              <a:spcBef>
                <a:spcPts val="4267"/>
              </a:spcBef>
              <a:defRPr sz="3734"/>
            </a:lvl4pPr>
            <a:lvl5pPr marL="2286114" indent="-457223">
              <a:spcBef>
                <a:spcPts val="4267"/>
              </a:spcBef>
              <a:defRPr sz="3734"/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7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73" r:id="rId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1" i="0" u="none" strike="noStrike" cap="none" spc="0" baseline="0">
          <a:ln>
            <a:noFill/>
          </a:ln>
          <a:solidFill>
            <a:schemeClr val="accent1"/>
          </a:solidFill>
          <a:uFillTx/>
          <a:latin typeface="Basis Grotesque" panose="02000503030000020004" pitchFamily="50" charset="0"/>
          <a:ea typeface="+mn-ea"/>
          <a:cs typeface="+mn-cs"/>
          <a:sym typeface="Helvetica Light"/>
        </a:defRPr>
      </a:lvl1pPr>
      <a:lvl2pPr marL="0" marR="0" indent="304815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0963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91444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21926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52407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82889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133707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438522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bg1"/>
          </a:solidFill>
          <a:uFillTx/>
          <a:latin typeface="Space Mono" panose="02000509040000020004" pitchFamily="49" charset="0"/>
          <a:ea typeface="+mn-ea"/>
          <a:cs typeface="+mn-cs"/>
          <a:sym typeface="Helvetica Light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bg1"/>
          </a:solidFill>
          <a:uFillTx/>
          <a:latin typeface="Space Mono" panose="02000509040000020004" pitchFamily="49" charset="0"/>
          <a:ea typeface="+mn-ea"/>
          <a:cs typeface="+mn-cs"/>
          <a:sym typeface="Helvetica Light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2667" b="0" i="0" u="none" strike="noStrike" cap="none" spc="0" baseline="0">
          <a:ln>
            <a:noFill/>
          </a:ln>
          <a:solidFill>
            <a:schemeClr val="bg1"/>
          </a:solidFill>
          <a:uFillTx/>
          <a:latin typeface="Space Mono" panose="02000509040000020004" pitchFamily="49" charset="0"/>
          <a:ea typeface="+mn-ea"/>
          <a:cs typeface="+mn-cs"/>
          <a:sym typeface="Helvetica Light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04815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0963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91444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21926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52407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82889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133707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438522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5" Type="http://schemas.microsoft.com/office/2007/relationships/hdphoto" Target="../media/hdphoto2.wdp"/><Relationship Id="rId6" Type="http://schemas.openxmlformats.org/officeDocument/2006/relationships/image" Target="../media/image22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46625" y="2522310"/>
            <a:ext cx="1424701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Cybersecurity</a:t>
            </a:r>
          </a:p>
          <a:p>
            <a:pPr marL="857250" indent="-857250" algn="l">
              <a:buFont typeface="Arial" charset="0"/>
              <a:buChar char="•"/>
            </a:pPr>
            <a:endParaRPr lang="en-US" sz="7200" kern="1200" dirty="0" smtClean="0">
              <a:solidFill>
                <a:schemeClr val="bg1"/>
              </a:solidFill>
              <a:latin typeface="Space Mono" panose="02000509040000020004" pitchFamily="49" charset="0"/>
              <a:cs typeface="Avenir Next Regular"/>
            </a:endParaRPr>
          </a:p>
          <a:p>
            <a:pPr marL="857250" indent="-857250" algn="l">
              <a:buFont typeface="Arial" charset="0"/>
              <a:buChar char="•"/>
            </a:pPr>
            <a:r>
              <a:rPr lang="en-US" sz="6000" kern="1200" dirty="0" smtClean="0">
                <a:solidFill>
                  <a:schemeClr val="bg1"/>
                </a:solidFill>
                <a:latin typeface="Space Mono" panose="02000509040000020004" pitchFamily="49" charset="0"/>
                <a:cs typeface="Avenir Next Regular"/>
              </a:rPr>
              <a:t>BGP hijacking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US" sz="6000" kern="1200" dirty="0">
                <a:solidFill>
                  <a:schemeClr val="bg1"/>
                </a:solidFill>
                <a:latin typeface="Space Mono" panose="02000509040000020004" pitchFamily="49" charset="0"/>
                <a:cs typeface="Avenir Next Regular"/>
              </a:rPr>
              <a:t>DDoS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US" sz="6000" kern="1200" dirty="0" smtClean="0">
                <a:solidFill>
                  <a:schemeClr val="bg1"/>
                </a:solidFill>
                <a:latin typeface="Space Mono" panose="02000509040000020004" pitchFamily="49" charset="0"/>
                <a:cs typeface="Avenir Next Regular"/>
              </a:rPr>
              <a:t>Botnets</a:t>
            </a:r>
          </a:p>
          <a:p>
            <a:pPr marL="857250" indent="-857250" algn="l">
              <a:buFont typeface="Arial" charset="0"/>
              <a:buChar char="•"/>
            </a:pPr>
            <a:endParaRPr lang="en-US" sz="6000" kern="1200" dirty="0" smtClean="0">
              <a:solidFill>
                <a:schemeClr val="bg1"/>
              </a:solidFill>
              <a:latin typeface="Space Mono" panose="02000509040000020004" pitchFamily="49" charset="0"/>
              <a:cs typeface="Avenir Next Regular"/>
            </a:endParaRPr>
          </a:p>
          <a:p>
            <a:pPr marL="857250" indent="-857250" algn="l">
              <a:buFont typeface="Arial" charset="0"/>
              <a:buChar char="•"/>
            </a:pPr>
            <a:r>
              <a:rPr lang="en-US" sz="6000" kern="1200" dirty="0" smtClean="0">
                <a:solidFill>
                  <a:schemeClr val="bg1"/>
                </a:solidFill>
                <a:latin typeface="Space Mono" panose="02000509040000020004" pitchFamily="49" charset="0"/>
                <a:cs typeface="Avenir Next Regular"/>
              </a:rPr>
              <a:t>What’s next</a:t>
            </a:r>
            <a:r>
              <a:rPr lang="en-US" sz="7200" kern="1200" dirty="0" smtClean="0">
                <a:solidFill>
                  <a:schemeClr val="bg1"/>
                </a:solidFill>
                <a:latin typeface="Space Mono" panose="02000509040000020004" pitchFamily="49" charset="0"/>
                <a:cs typeface="Avenir Next Regular"/>
              </a:rPr>
              <a:t>?</a:t>
            </a:r>
            <a:endParaRPr lang="en-US" sz="115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5871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Where we are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err="1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FTTx</a:t>
            </a: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: From 20Mbps/1Mbps to 1Gbps/100Mbps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IOT: From 1PC to tens of devices @ home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Smartphones: CPU more powerful than your laptop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Mobility: 5G anyone?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Encryption: more than 50% of web traffic is over HTTPS</a:t>
            </a:r>
            <a:endParaRPr lang="en-US" sz="40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0" y="182880"/>
            <a:ext cx="11252200" cy="935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934" y="7768939"/>
            <a:ext cx="469359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1500" cap="all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SAFER</a:t>
            </a:r>
            <a:endParaRPr lang="en-US" sz="11500" cap="all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7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Where we are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The future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err="1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FTTx</a:t>
            </a: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: From 20Mbps/1Mbps to 1Gbps/100Mbps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IOT: From 1PC to tens of devices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Smartphone: CPU more powerful than your laptop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Mobility: 5G anyone?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Encryption: more than 50% of web traffic is over HTTPS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1" i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Safer</a:t>
            </a:r>
            <a:r>
              <a:rPr lang="en-US" sz="28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: It makes in-network protection (totally) useless</a:t>
            </a:r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6884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Next Challenge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Your (company) privacy</a:t>
            </a:r>
          </a:p>
          <a:p>
            <a:endParaRPr lang="en-US" sz="40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405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608796"/>
            <a:ext cx="15192582" cy="7196876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 rot="10800000" flipV="1">
            <a:off x="2146608" y="1785392"/>
            <a:ext cx="1908212" cy="648072"/>
          </a:xfrm>
          <a:prstGeom prst="bentConnector3">
            <a:avLst>
              <a:gd name="adj1" fmla="val 99279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4820" y="1353344"/>
            <a:ext cx="1077402" cy="10774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207240" y="1982848"/>
            <a:ext cx="239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pace Mono" charset="0"/>
                <a:ea typeface="Space Mono" charset="0"/>
                <a:cs typeface="Space Mono" charset="0"/>
              </a:rPr>
              <a:t>Google</a:t>
            </a:r>
            <a:endParaRPr lang="en-US" sz="2000" dirty="0" smtClean="0">
              <a:latin typeface="Space Mono" charset="0"/>
              <a:ea typeface="Space Mono" charset="0"/>
              <a:cs typeface="Space Mono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461284" y="2304211"/>
            <a:ext cx="3169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pace Mono" charset="0"/>
                <a:ea typeface="Space Mono" charset="0"/>
                <a:cs typeface="Space Mono" charset="0"/>
              </a:rPr>
              <a:t>Third-party service</a:t>
            </a:r>
            <a:endParaRPr lang="en-US" sz="2000" dirty="0">
              <a:latin typeface="Space Mono" charset="0"/>
              <a:ea typeface="Space Mono" charset="0"/>
              <a:cs typeface="Space Mono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9172" y="2407125"/>
            <a:ext cx="3311836" cy="691567"/>
          </a:xfrm>
          <a:prstGeom prst="rect">
            <a:avLst/>
          </a:prstGeom>
        </p:spPr>
      </p:pic>
      <p:cxnSp>
        <p:nvCxnSpPr>
          <p:cNvPr id="31" name="Elbow Connector 30"/>
          <p:cNvCxnSpPr/>
          <p:nvPr/>
        </p:nvCxnSpPr>
        <p:spPr>
          <a:xfrm rot="10800000" flipV="1">
            <a:off x="5797296" y="2752344"/>
            <a:ext cx="1243584" cy="493776"/>
          </a:xfrm>
          <a:prstGeom prst="bentConnector3">
            <a:avLst>
              <a:gd name="adj1" fmla="val 100001"/>
            </a:avLst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04872" y="3761624"/>
            <a:ext cx="12262104" cy="29957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z="2000" i="0" dirty="0">
                <a:latin typeface="Space Mono" charset="0"/>
                <a:ea typeface="Space Mono" charset="0"/>
                <a:cs typeface="Space Mono" charset="0"/>
              </a:rPr>
              <a:t>Welcome</a:t>
            </a:r>
          </a:p>
          <a:p>
            <a:r>
              <a:rPr lang="en-US" sz="2000" i="0" dirty="0" err="1">
                <a:latin typeface="Space Mono" charset="0"/>
                <a:ea typeface="Space Mono" charset="0"/>
                <a:cs typeface="Space Mono" charset="0"/>
              </a:rPr>
              <a:t>ScorecardResearch</a:t>
            </a:r>
            <a:r>
              <a:rPr lang="en-US" sz="2000" i="0" dirty="0">
                <a:latin typeface="Space Mono" charset="0"/>
                <a:ea typeface="Space Mono" charset="0"/>
                <a:cs typeface="Space Mono" charset="0"/>
              </a:rPr>
              <a:t>, […] a leading global market research effort that </a:t>
            </a:r>
            <a:r>
              <a:rPr lang="en-US" sz="2000" b="1" i="0" dirty="0">
                <a:latin typeface="Space Mono" charset="0"/>
                <a:ea typeface="Space Mono" charset="0"/>
                <a:cs typeface="Space Mono" charset="0"/>
              </a:rPr>
              <a:t>studies</a:t>
            </a:r>
          </a:p>
          <a:p>
            <a:r>
              <a:rPr lang="en-US" sz="2000" b="1" i="0" dirty="0">
                <a:latin typeface="Space Mono" charset="0"/>
                <a:ea typeface="Space Mono" charset="0"/>
                <a:cs typeface="Space Mono" charset="0"/>
              </a:rPr>
              <a:t>and reports on Internet trends and behavior</a:t>
            </a:r>
            <a:r>
              <a:rPr lang="en-US" sz="2000" i="0" dirty="0">
                <a:latin typeface="Space Mono" charset="0"/>
                <a:ea typeface="Space Mono" charset="0"/>
                <a:cs typeface="Space Mono" charset="0"/>
              </a:rPr>
              <a:t>.</a:t>
            </a:r>
          </a:p>
          <a:p>
            <a:r>
              <a:rPr lang="en-US" sz="2000" i="0" dirty="0" err="1">
                <a:latin typeface="Space Mono" charset="0"/>
                <a:ea typeface="Space Mono" charset="0"/>
                <a:cs typeface="Space Mono" charset="0"/>
              </a:rPr>
              <a:t>ScorecardResearch</a:t>
            </a:r>
            <a:r>
              <a:rPr lang="en-US" sz="2000" i="0" dirty="0">
                <a:latin typeface="Space Mono" charset="0"/>
                <a:ea typeface="Space Mono" charset="0"/>
                <a:cs typeface="Space Mono" charset="0"/>
              </a:rPr>
              <a:t> conducts research by </a:t>
            </a:r>
            <a:r>
              <a:rPr lang="en-US" sz="2000" b="1" i="0" dirty="0">
                <a:latin typeface="Space Mono" charset="0"/>
                <a:ea typeface="Space Mono" charset="0"/>
                <a:cs typeface="Space Mono" charset="0"/>
              </a:rPr>
              <a:t>collecting Internet web browsing data</a:t>
            </a:r>
          </a:p>
          <a:p>
            <a:r>
              <a:rPr lang="en-US" sz="2000" i="0" dirty="0">
                <a:latin typeface="Space Mono" charset="0"/>
                <a:ea typeface="Space Mono" charset="0"/>
                <a:cs typeface="Space Mono" charset="0"/>
              </a:rPr>
              <a:t>and then uses that data to help show how people use the Internet,</a:t>
            </a:r>
          </a:p>
          <a:p>
            <a:r>
              <a:rPr lang="en-US" sz="2000" b="1" i="0" dirty="0">
                <a:latin typeface="Space Mono" charset="0"/>
                <a:ea typeface="Space Mono" charset="0"/>
                <a:cs typeface="Space Mono" charset="0"/>
              </a:rPr>
              <a:t>what they like</a:t>
            </a:r>
            <a:r>
              <a:rPr lang="en-US" sz="2000" i="0" dirty="0">
                <a:latin typeface="Space Mono" charset="0"/>
                <a:ea typeface="Space Mono" charset="0"/>
                <a:cs typeface="Space Mono" charset="0"/>
              </a:rPr>
              <a:t> about it, and what they don’t.</a:t>
            </a:r>
          </a:p>
          <a:p>
            <a:endParaRPr lang="en-US" sz="2000" i="0" dirty="0">
              <a:latin typeface="Space Mono" charset="0"/>
              <a:ea typeface="Space Mono" charset="0"/>
              <a:cs typeface="Space Mono" charset="0"/>
            </a:endParaRPr>
          </a:p>
          <a:p>
            <a:r>
              <a:rPr lang="en-US" sz="2000" i="0" dirty="0" err="1">
                <a:latin typeface="Space Mono" charset="0"/>
                <a:ea typeface="Space Mono" charset="0"/>
                <a:cs typeface="Space Mono" charset="0"/>
              </a:rPr>
              <a:t>ScorecardResearch</a:t>
            </a:r>
            <a:r>
              <a:rPr lang="en-US" sz="2000" i="0" dirty="0">
                <a:latin typeface="Space Mono" charset="0"/>
                <a:ea typeface="Space Mono" charset="0"/>
                <a:cs typeface="Space Mono" charset="0"/>
              </a:rPr>
              <a:t> collects data through […] web tagging. </a:t>
            </a:r>
          </a:p>
          <a:p>
            <a:endParaRPr lang="en-US" sz="2000" i="0" dirty="0">
              <a:latin typeface="Space Mono" charset="0"/>
              <a:ea typeface="Space Mono" charset="0"/>
              <a:cs typeface="Space Mono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00200" y="7114032"/>
            <a:ext cx="14282928" cy="163677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1814990" y="2174941"/>
            <a:ext cx="684076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14990" y="2462973"/>
            <a:ext cx="684076" cy="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5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8" grpId="0" animBg="1"/>
      <p:bldP spid="38" grpId="2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46625" y="2522310"/>
            <a:ext cx="142470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Space Mono" panose="02000509040000020004" pitchFamily="49" charset="0"/>
              </a:rPr>
              <a:t>If you’re not paying for the </a:t>
            </a:r>
            <a:r>
              <a:rPr lang="en-US" sz="7200" dirty="0" err="1">
                <a:solidFill>
                  <a:schemeClr val="bg1"/>
                </a:solidFill>
                <a:latin typeface="Space Mono" panose="02000509040000020004" pitchFamily="49" charset="0"/>
              </a:rPr>
              <a:t>product,then</a:t>
            </a:r>
            <a:r>
              <a:rPr lang="en-US" sz="7200" dirty="0">
                <a:solidFill>
                  <a:schemeClr val="bg1"/>
                </a:solidFill>
                <a:latin typeface="Space Mono" panose="02000509040000020004" pitchFamily="49" charset="0"/>
              </a:rPr>
              <a:t> </a:t>
            </a:r>
            <a:r>
              <a:rPr lang="en-US" sz="7200" b="1" dirty="0">
                <a:solidFill>
                  <a:schemeClr val="accent1"/>
                </a:solidFill>
                <a:latin typeface="Space Mono" panose="02000509040000020004" pitchFamily="49" charset="0"/>
              </a:rPr>
              <a:t>you</a:t>
            </a:r>
            <a:r>
              <a:rPr lang="en-US" sz="7200" dirty="0">
                <a:solidFill>
                  <a:schemeClr val="bg1"/>
                </a:solidFill>
                <a:latin typeface="Space Mono" panose="02000509040000020004" pitchFamily="49" charset="0"/>
              </a:rPr>
              <a:t> are the product…”</a:t>
            </a:r>
          </a:p>
          <a:p>
            <a:endParaRPr lang="it-IT" dirty="0"/>
          </a:p>
          <a:p>
            <a:r>
              <a:rPr lang="it-IT" sz="4800" dirty="0">
                <a:solidFill>
                  <a:schemeClr val="accent1"/>
                </a:solidFill>
                <a:latin typeface="Space Mono" panose="02000509040000020004" pitchFamily="49" charset="0"/>
              </a:rPr>
              <a:t>– Phil Zimmerman, Creator, PGP</a:t>
            </a:r>
            <a:endParaRPr lang="en-US" sz="115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814" y="-201168"/>
            <a:ext cx="13570970" cy="100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2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2">
            <a:extLst>
              <a:ext uri="{FF2B5EF4-FFF2-40B4-BE49-F238E27FC236}">
                <a16:creationId xmlns:a16="http://schemas.microsoft.com/office/drawing/2014/main" xmlns="" id="{46160F63-E347-4602-BDF4-8081E4FB0D26}"/>
              </a:ext>
            </a:extLst>
          </p:cNvPr>
          <p:cNvSpPr/>
          <p:nvPr/>
        </p:nvSpPr>
        <p:spPr>
          <a:xfrm>
            <a:off x="4226911" y="2978845"/>
            <a:ext cx="888644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rPr lang="en-US" sz="8000" dirty="0"/>
              <a:t>We’ve </a:t>
            </a:r>
          </a:p>
          <a:p>
            <a:pPr defTabSz="457200">
              <a:defRPr sz="42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rPr lang="en-US" sz="8000" b="1" dirty="0">
                <a:solidFill>
                  <a:schemeClr val="accent1"/>
                </a:solidFill>
              </a:rPr>
              <a:t>lost control</a:t>
            </a:r>
          </a:p>
          <a:p>
            <a:pPr defTabSz="457200">
              <a:defRPr sz="42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rPr lang="en-US" sz="8000" dirty="0"/>
              <a:t>over our data</a:t>
            </a:r>
            <a:endParaRPr sz="8000" dirty="0"/>
          </a:p>
        </p:txBody>
      </p:sp>
      <p:grpSp>
        <p:nvGrpSpPr>
          <p:cNvPr id="3" name="Gruppo 12">
            <a:extLst>
              <a:ext uri="{FF2B5EF4-FFF2-40B4-BE49-F238E27FC236}">
                <a16:creationId xmlns:a16="http://schemas.microsoft.com/office/drawing/2014/main" xmlns="" id="{EEF16D53-1796-4C76-B62E-41B0942B1225}"/>
              </a:ext>
            </a:extLst>
          </p:cNvPr>
          <p:cNvGrpSpPr/>
          <p:nvPr/>
        </p:nvGrpSpPr>
        <p:grpSpPr>
          <a:xfrm>
            <a:off x="767055" y="609291"/>
            <a:ext cx="5784413" cy="2943072"/>
            <a:chOff x="1205352" y="1179693"/>
            <a:chExt cx="4705783" cy="22128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Immagine 13">
              <a:extLst>
                <a:ext uri="{FF2B5EF4-FFF2-40B4-BE49-F238E27FC236}">
                  <a16:creationId xmlns:a16="http://schemas.microsoft.com/office/drawing/2014/main" xmlns="" id="{9235EAFE-97F6-4F56-8267-E295F03A2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52" y="1183242"/>
              <a:ext cx="4623948" cy="2209299"/>
            </a:xfrm>
            <a:prstGeom prst="rect">
              <a:avLst/>
            </a:prstGeom>
          </p:spPr>
        </p:pic>
        <p:pic>
          <p:nvPicPr>
            <p:cNvPr id="5" name="Immagine 14">
              <a:extLst>
                <a:ext uri="{FF2B5EF4-FFF2-40B4-BE49-F238E27FC236}">
                  <a16:creationId xmlns:a16="http://schemas.microsoft.com/office/drawing/2014/main" xmlns="" id="{0E909127-BD99-4510-B883-4B39DA5C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008" y="1179693"/>
              <a:ext cx="1415127" cy="405942"/>
            </a:xfrm>
            <a:prstGeom prst="rect">
              <a:avLst/>
            </a:prstGeom>
          </p:spPr>
        </p:pic>
      </p:grpSp>
      <p:pic>
        <p:nvPicPr>
          <p:cNvPr id="6" name="Immagine 15">
            <a:extLst>
              <a:ext uri="{FF2B5EF4-FFF2-40B4-BE49-F238E27FC236}">
                <a16:creationId xmlns:a16="http://schemas.microsoft.com/office/drawing/2014/main" xmlns="" id="{8E434757-568C-45FC-84EC-49A2103BC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21" y="3103544"/>
            <a:ext cx="5786838" cy="4268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16">
            <a:extLst>
              <a:ext uri="{FF2B5EF4-FFF2-40B4-BE49-F238E27FC236}">
                <a16:creationId xmlns:a16="http://schemas.microsoft.com/office/drawing/2014/main" xmlns="" id="{E3668D03-4E73-40AB-B5A2-A086E2087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550" y="6466901"/>
            <a:ext cx="5021835" cy="27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9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6B91F249-B66F-487C-A9E8-48853EB4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55" y="0"/>
            <a:ext cx="14800185" cy="2159000"/>
          </a:xfrm>
        </p:spPr>
        <p:txBody>
          <a:bodyPr>
            <a:noAutofit/>
          </a:bodyPr>
          <a:lstStyle/>
          <a:p>
            <a:pPr algn="ctr"/>
            <a:r>
              <a:rPr lang="en-US" sz="13800" smtClean="0"/>
              <a:t>@ work</a:t>
            </a:r>
            <a:endParaRPr lang="it-IT" sz="138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011BAB09-FE24-4864-8D48-567541502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14" y="5476093"/>
            <a:ext cx="2569866" cy="2569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F933A78-57F5-483A-AB6E-2F2E86AD6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97" y="2612825"/>
            <a:ext cx="2367712" cy="1961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D6F9863-6944-43D4-8489-4DEC687B9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28" y="2870450"/>
            <a:ext cx="1703962" cy="1703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F90B0A3-0133-4468-881B-FED29763DAA2}"/>
              </a:ext>
            </a:extLst>
          </p:cNvPr>
          <p:cNvSpPr/>
          <p:nvPr/>
        </p:nvSpPr>
        <p:spPr>
          <a:xfrm>
            <a:off x="4407235" y="4724304"/>
            <a:ext cx="3362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pace Mono" panose="02000509040000020004" pitchFamily="49" charset="0"/>
              </a:rPr>
              <a:t>Device </a:t>
            </a:r>
            <a:r>
              <a:rPr lang="en-US" sz="2400" b="1" dirty="0">
                <a:solidFill>
                  <a:schemeClr val="accent1"/>
                </a:solidFill>
                <a:latin typeface="Space Mono" panose="02000509040000020004" pitchFamily="49" charset="0"/>
              </a:rPr>
              <a:t>vulnerabilities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C6250769-08D8-460E-BBD4-98F23E620D02}"/>
              </a:ext>
            </a:extLst>
          </p:cNvPr>
          <p:cNvSpPr/>
          <p:nvPr/>
        </p:nvSpPr>
        <p:spPr>
          <a:xfrm>
            <a:off x="9000862" y="4720200"/>
            <a:ext cx="426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pace Mono" panose="02000509040000020004" pitchFamily="49" charset="0"/>
              </a:rPr>
              <a:t>Secrets</a:t>
            </a:r>
            <a:r>
              <a:rPr lang="en-US" sz="2400" dirty="0">
                <a:solidFill>
                  <a:schemeClr val="bg1"/>
                </a:solidFill>
                <a:latin typeface="Space Mono" panose="02000509040000020004" pitchFamily="49" charset="0"/>
              </a:rPr>
              <a:t> and </a:t>
            </a:r>
            <a:r>
              <a:rPr lang="en-US" sz="2400" b="1" dirty="0">
                <a:solidFill>
                  <a:schemeClr val="accent1"/>
                </a:solidFill>
                <a:latin typeface="Space Mono" panose="02000509040000020004" pitchFamily="49" charset="0"/>
              </a:rPr>
              <a:t>interests</a:t>
            </a:r>
            <a:r>
              <a:rPr lang="en-US" sz="2400" dirty="0">
                <a:solidFill>
                  <a:schemeClr val="bg1"/>
                </a:solidFill>
                <a:latin typeface="Space Mono" panose="02000509040000020004" pitchFamily="49" charset="0"/>
              </a:rPr>
              <a:t> of each employee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117D37FE-8371-4B9D-BFE8-AFD068F5E855}"/>
              </a:ext>
            </a:extLst>
          </p:cNvPr>
          <p:cNvSpPr/>
          <p:nvPr/>
        </p:nvSpPr>
        <p:spPr>
          <a:xfrm>
            <a:off x="6706843" y="7849490"/>
            <a:ext cx="3948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pace Mono" panose="02000509040000020004" pitchFamily="49" charset="0"/>
              </a:rPr>
              <a:t>Company’s </a:t>
            </a:r>
            <a:r>
              <a:rPr lang="en-US" sz="2400" b="1" dirty="0">
                <a:solidFill>
                  <a:schemeClr val="accent1"/>
                </a:solidFill>
                <a:latin typeface="Space Mono" panose="02000509040000020004" pitchFamily="49" charset="0"/>
              </a:rPr>
              <a:t>activities</a:t>
            </a:r>
            <a:r>
              <a:rPr lang="en-US" sz="2400" dirty="0">
                <a:solidFill>
                  <a:schemeClr val="bg1"/>
                </a:solidFill>
                <a:latin typeface="Space Mono" panose="02000509040000020004" pitchFamily="49" charset="0"/>
              </a:rPr>
              <a:t> and </a:t>
            </a:r>
            <a:r>
              <a:rPr lang="en-US" sz="2400" b="1" dirty="0">
                <a:solidFill>
                  <a:schemeClr val="accent1"/>
                </a:solidFill>
                <a:latin typeface="Space Mono" panose="02000509040000020004" pitchFamily="49" charset="0"/>
              </a:rPr>
              <a:t>plans</a:t>
            </a:r>
            <a:endParaRPr lang="en-US" sz="2400" dirty="0">
              <a:solidFill>
                <a:schemeClr val="bg1"/>
              </a:solidFill>
              <a:latin typeface="Space Mono" panose="0200050904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25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6B91F249-B66F-487C-A9E8-48853EB4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55" y="0"/>
            <a:ext cx="14800185" cy="2159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ATTACK WORKFLOW</a:t>
            </a:r>
            <a:endParaRPr lang="it-IT" sz="48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AE05AB76-A5ED-4BBD-B61D-CB2BEB1F7780}"/>
              </a:ext>
            </a:extLst>
          </p:cNvPr>
          <p:cNvGrpSpPr/>
          <p:nvPr/>
        </p:nvGrpSpPr>
        <p:grpSpPr>
          <a:xfrm>
            <a:off x="3492027" y="5790714"/>
            <a:ext cx="10378240" cy="2129289"/>
            <a:chOff x="3943688" y="5611965"/>
            <a:chExt cx="10378240" cy="2129289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0686E843-0DFD-404A-BF61-48B28D84BC6F}"/>
                </a:ext>
              </a:extLst>
            </p:cNvPr>
            <p:cNvSpPr/>
            <p:nvPr/>
          </p:nvSpPr>
          <p:spPr>
            <a:xfrm>
              <a:off x="3943688" y="7094923"/>
              <a:ext cx="10378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>
                  <a:solidFill>
                    <a:schemeClr val="bg1"/>
                  </a:solidFill>
                  <a:latin typeface="Space Mono" panose="02000509040000020004" pitchFamily="49" charset="0"/>
                </a:rPr>
                <a:t>3. The malware is built based on </a:t>
              </a:r>
              <a:r>
                <a:rPr lang="en-US" sz="1800" b="1" dirty="0">
                  <a:solidFill>
                    <a:schemeClr val="accent1"/>
                  </a:solidFill>
                  <a:latin typeface="Space Mono" panose="02000509040000020004" pitchFamily="49" charset="0"/>
                </a:rPr>
                <a:t>employee’s device</a:t>
              </a:r>
              <a:r>
                <a:rPr lang="en-US" sz="1800" dirty="0">
                  <a:solidFill>
                    <a:schemeClr val="bg1"/>
                  </a:solidFill>
                  <a:latin typeface="Space Mono" panose="02000509040000020004" pitchFamily="49" charset="0"/>
                </a:rPr>
                <a:t> </a:t>
              </a:r>
              <a:r>
                <a:rPr lang="en-US" sz="1800" b="1" dirty="0">
                  <a:solidFill>
                    <a:schemeClr val="accent1"/>
                  </a:solidFill>
                  <a:latin typeface="Space Mono" panose="02000509040000020004" pitchFamily="49" charset="0"/>
                </a:rPr>
                <a:t>vulnerabilities</a:t>
              </a:r>
              <a:r>
                <a:rPr lang="en-US" sz="1800" dirty="0">
                  <a:solidFill>
                    <a:schemeClr val="bg1"/>
                  </a:solidFill>
                  <a:latin typeface="Space Mono" panose="02000509040000020004" pitchFamily="49" charset="0"/>
                </a:rPr>
                <a:t>, and automatically infects the device and corporate network.</a:t>
              </a:r>
            </a:p>
          </p:txBody>
        </p: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xmlns="" id="{CF7A2B94-E842-45B2-B04A-751FA81C8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840" y="5611965"/>
              <a:ext cx="1366504" cy="1366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7FF8A532-D227-40C3-9D14-2B1DAD7E4E98}"/>
              </a:ext>
            </a:extLst>
          </p:cNvPr>
          <p:cNvGrpSpPr/>
          <p:nvPr/>
        </p:nvGrpSpPr>
        <p:grpSpPr>
          <a:xfrm>
            <a:off x="3370474" y="2454381"/>
            <a:ext cx="10499793" cy="2969861"/>
            <a:chOff x="3618632" y="2454381"/>
            <a:chExt cx="10499793" cy="2969861"/>
          </a:xfrm>
        </p:grpSpPr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46CE1641-7D15-4199-9081-2AB9B0A8A863}"/>
                </a:ext>
              </a:extLst>
            </p:cNvPr>
            <p:cNvSpPr/>
            <p:nvPr/>
          </p:nvSpPr>
          <p:spPr>
            <a:xfrm>
              <a:off x="9698916" y="3946914"/>
              <a:ext cx="441950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>
                  <a:solidFill>
                    <a:schemeClr val="bg1"/>
                  </a:solidFill>
                  <a:latin typeface="Space Mono" panose="02000509040000020004" pitchFamily="49" charset="0"/>
                </a:rPr>
                <a:t>2. The e-mail contains a  link to a malware; Leveraging </a:t>
              </a:r>
              <a:r>
                <a:rPr lang="en-US" sz="1800" b="1" dirty="0">
                  <a:solidFill>
                    <a:schemeClr val="accent1"/>
                  </a:solidFill>
                  <a:latin typeface="Space Mono" panose="02000509040000020004" pitchFamily="49" charset="0"/>
                </a:rPr>
                <a:t>social engineering techniques</a:t>
              </a:r>
              <a:r>
                <a:rPr lang="en-US" sz="1800" dirty="0">
                  <a:solidFill>
                    <a:schemeClr val="bg1"/>
                  </a:solidFill>
                  <a:latin typeface="Space Mono" panose="02000509040000020004" pitchFamily="49" charset="0"/>
                </a:rPr>
                <a:t>, the employee is induced to click the link;</a:t>
              </a:r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xmlns="" id="{00114B66-D1C3-4E6A-9A62-84C0A3690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632" y="2454381"/>
              <a:ext cx="1492533" cy="14925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xmlns="" id="{0CFFE9D6-48CD-4358-9E89-5DFDFE102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8553" y="2654796"/>
              <a:ext cx="1085444" cy="11578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xmlns="" id="{8DAF6D7C-8A2A-4AF6-AD43-D6BC49F82AE6}"/>
                </a:ext>
              </a:extLst>
            </p:cNvPr>
            <p:cNvSpPr/>
            <p:nvPr/>
          </p:nvSpPr>
          <p:spPr>
            <a:xfrm>
              <a:off x="3716727" y="3946914"/>
              <a:ext cx="44195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>
                  <a:solidFill>
                    <a:schemeClr val="bg1"/>
                  </a:solidFill>
                  <a:latin typeface="Space Mono" panose="02000509040000020004" pitchFamily="49" charset="0"/>
                </a:rPr>
                <a:t>1. Attackers use employee’s data to prepare e-mail based on </a:t>
              </a:r>
              <a:r>
                <a:rPr lang="en-US" sz="1800" b="1" dirty="0">
                  <a:solidFill>
                    <a:schemeClr val="accent1"/>
                  </a:solidFill>
                  <a:latin typeface="Space Mono" panose="02000509040000020004" pitchFamily="49" charset="0"/>
                </a:rPr>
                <a:t>her interests </a:t>
              </a:r>
              <a:r>
                <a:rPr lang="en-US" sz="1800" dirty="0">
                  <a:solidFill>
                    <a:schemeClr val="bg1"/>
                  </a:solidFill>
                  <a:latin typeface="Space Mono" panose="02000509040000020004" pitchFamily="49" charset="0"/>
                </a:rPr>
                <a:t>(e.g., recent purchases or trips);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666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047CA98B-3A67-466B-ADDE-E65159F9A4D5}"/>
              </a:ext>
            </a:extLst>
          </p:cNvPr>
          <p:cNvGrpSpPr/>
          <p:nvPr/>
        </p:nvGrpSpPr>
        <p:grpSpPr>
          <a:xfrm>
            <a:off x="124323" y="3432171"/>
            <a:ext cx="16886252" cy="2889259"/>
            <a:chOff x="124323" y="4149006"/>
            <a:chExt cx="16886252" cy="2889259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xmlns="" id="{853274CE-4A9C-4518-B01B-432D54F4A5DD}"/>
                </a:ext>
              </a:extLst>
            </p:cNvPr>
            <p:cNvGrpSpPr/>
            <p:nvPr/>
          </p:nvGrpSpPr>
          <p:grpSpPr>
            <a:xfrm>
              <a:off x="4530497" y="4149006"/>
              <a:ext cx="8279268" cy="2889259"/>
              <a:chOff x="6755332" y="4149006"/>
              <a:chExt cx="8279268" cy="2889259"/>
            </a:xfrm>
          </p:grpSpPr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xmlns="" id="{EAC29184-A043-4578-BB34-02BA73A00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4800" y="4698265"/>
                <a:ext cx="2713251" cy="234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xmlns="" id="{1DBC67EC-CBA6-45D7-99B2-A091EB2C4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67199" y="5260399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xmlns="" id="{8DB9A66A-BF5C-4EB3-A400-B3877698C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5332" y="5401083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xmlns="" id="{96F7E94E-80F9-48D9-A0C6-6528F4085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5233" y="6044645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xmlns="" id="{8DEA74DF-735C-4949-A016-CB75A6228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4265" y="4289489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xmlns="" id="{2161F096-4D83-45FC-9837-6D320B91C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3536" y="6182311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xmlns="" id="{60E18CE3-60CD-4D27-8D53-22EE8FDD9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1390" y="4149006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xmlns="" id="{308D4FB5-37A1-407C-8FCD-D2B7B8FE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323" y="4890717"/>
              <a:ext cx="9922501" cy="360000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xmlns="" id="{908B5788-6C6D-46E9-B0F1-362060CAB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323" y="5327311"/>
              <a:ext cx="16886252" cy="85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631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52168BC-0A95-477E-B939-65FFBEA443B2}"/>
              </a:ext>
            </a:extLst>
          </p:cNvPr>
          <p:cNvGrpSpPr/>
          <p:nvPr/>
        </p:nvGrpSpPr>
        <p:grpSpPr>
          <a:xfrm>
            <a:off x="4530497" y="3432171"/>
            <a:ext cx="8279268" cy="2889259"/>
            <a:chOff x="4530497" y="4149006"/>
            <a:chExt cx="8279268" cy="2889259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xmlns="" id="{853274CE-4A9C-4518-B01B-432D54F4A5DD}"/>
                </a:ext>
              </a:extLst>
            </p:cNvPr>
            <p:cNvGrpSpPr/>
            <p:nvPr/>
          </p:nvGrpSpPr>
          <p:grpSpPr>
            <a:xfrm>
              <a:off x="4530497" y="4149006"/>
              <a:ext cx="8279268" cy="2889259"/>
              <a:chOff x="6755332" y="4149006"/>
              <a:chExt cx="8279268" cy="2889259"/>
            </a:xfrm>
          </p:grpSpPr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xmlns="" id="{EAC29184-A043-4578-BB34-02BA73A00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4800" y="4698265"/>
                <a:ext cx="2713251" cy="234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xmlns="" id="{1DBC67EC-CBA6-45D7-99B2-A091EB2C4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67199" y="5260399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xmlns="" id="{8DB9A66A-BF5C-4EB3-A400-B3877698C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5332" y="5401083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xmlns="" id="{96F7E94E-80F9-48D9-A0C6-6528F4085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5233" y="6044645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xmlns="" id="{8DEA74DF-735C-4949-A016-CB75A6228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4265" y="4289489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xmlns="" id="{2161F096-4D83-45FC-9837-6D320B91C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3536" y="6182311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xmlns="" id="{60E18CE3-60CD-4D27-8D53-22EE8FDD9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1390" y="4149006"/>
                <a:ext cx="767401" cy="781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xmlns="" id="{722A77CF-A421-479A-862C-4C4C687F6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245"/>
            <a:stretch/>
          </p:blipFill>
          <p:spPr>
            <a:xfrm>
              <a:off x="7685086" y="4898006"/>
              <a:ext cx="2357058" cy="360000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xmlns="" id="{D144B827-35D8-492B-9A01-420A3A17D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472" t="-1704" r="41243" b="1"/>
            <a:stretch/>
          </p:blipFill>
          <p:spPr>
            <a:xfrm>
              <a:off x="7634800" y="5315279"/>
              <a:ext cx="2412274" cy="86956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00259" y="7260259"/>
            <a:ext cx="10354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New story </a:t>
            </a:r>
            <a:r>
              <a:rPr lang="mr-IN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–</a:t>
            </a:r>
            <a:r>
              <a:rPr lang="en-US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 </a:t>
            </a:r>
            <a:r>
              <a:rPr lang="en-US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How to deal with this?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Can the network help?</a:t>
            </a:r>
            <a:endParaRPr lang="en-US" sz="44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14" name="Immagine 2">
            <a:extLst>
              <a:ext uri="{FF2B5EF4-FFF2-40B4-BE49-F238E27FC236}">
                <a16:creationId xmlns:a16="http://schemas.microsoft.com/office/drawing/2014/main" xmlns="" id="{1253F80F-E251-433F-9783-844BD1B3E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8" y="9062155"/>
            <a:ext cx="1487751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8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BGP hijacking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The illegitimate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takeover of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IP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addresses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by corrupting BGP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April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1997: The "AS 7007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incident”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December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24, 2004: </a:t>
            </a:r>
            <a:r>
              <a:rPr lang="en-US" sz="2000" b="1" kern="1200" dirty="0" err="1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TTNet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 in Turkey hijacks the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Internet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May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7, 2005: Google's May 2005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Outage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January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22, 2006: Con-Edison hijacks big chunk of the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Internet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February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24, 2008: Pakistan's attempt to block YouTube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takes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down YouTube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entirely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November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11, 2008: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Brazilian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ISP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leaked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their internal table into the global BGP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table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April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8, 2010: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China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Telecom originated 37,000 prefixes not belonging to them in 15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min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February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, 2014: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hacker redirected traffic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targeting crypto-currency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mining operations </a:t>
            </a:r>
            <a:endParaRPr lang="en-US" sz="2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January </a:t>
            </a:r>
            <a:r>
              <a:rPr lang="en-US" sz="2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2017: Iranian pornography </a:t>
            </a:r>
            <a:r>
              <a:rPr lang="en-US" sz="2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censorship</a:t>
            </a:r>
            <a:endParaRPr lang="en-US" sz="2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896" y="2849282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BGP hijacking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The illegitimate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takeover of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IP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addresses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by corrupting BGP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2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Kind of complicated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2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More “state’s” than hacker’s attacks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2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Mitigation measures </a:t>
            </a:r>
            <a:r>
              <a:rPr lang="mr-IN" sz="32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–</a:t>
            </a:r>
            <a:r>
              <a:rPr lang="en-US" sz="32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 but hard to get rid of</a:t>
            </a:r>
          </a:p>
          <a:p>
            <a:pPr marL="571500" indent="-571500">
              <a:buFont typeface="Arial" charset="0"/>
              <a:buChar char="•"/>
            </a:pPr>
            <a:endParaRPr lang="en-US" sz="32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571500" indent="-571500">
              <a:buFont typeface="Arial" charset="0"/>
              <a:buChar char="•"/>
            </a:pPr>
            <a:endParaRPr lang="en-US" sz="32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2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Old </a:t>
            </a:r>
            <a:r>
              <a:rPr lang="en-US" sz="32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story </a:t>
            </a:r>
            <a:r>
              <a:rPr lang="mr-IN" sz="32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–</a:t>
            </a:r>
            <a:r>
              <a:rPr lang="en-US" sz="32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 no big news </a:t>
            </a:r>
            <a:r>
              <a:rPr lang="en-US" sz="32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here</a:t>
            </a:r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32530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DDoS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 cyber-attack where the perpetrator seeks to make a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resource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unavailable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by disrupting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services of a host connected to the Internet.</a:t>
            </a:r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Volume of attacks increased by 10x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7" y="4831976"/>
            <a:ext cx="9074537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9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DDoS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 cyber-attack where the perpetrator seeks to make a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resource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unavailable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by disrupting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services of a host connected to the Internet.</a:t>
            </a:r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Volume </a:t>
            </a: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of attacks increased by </a:t>
            </a: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10x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Often connected with botnet</a:t>
            </a:r>
          </a:p>
          <a:p>
            <a:endParaRPr lang="en-US" sz="40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34" y="5289392"/>
            <a:ext cx="8097632" cy="44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8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DDoS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 cyber-attack where the perpetrator seeks to make a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resource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unavailable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by disrupting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services of a host connected to the Internet.</a:t>
            </a:r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Volume of attacks increased by 10x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Often </a:t>
            </a: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connected with botnet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Buy-as-you-go style</a:t>
            </a: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83" y="6899836"/>
            <a:ext cx="8610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24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DDoS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 cyber-attack where the perpetrator seeks to make a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resource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unavailable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by disrupting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services of a host connected to the Internet.</a:t>
            </a:r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Volume of attacks increased by 10x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Often </a:t>
            </a: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connected with botnet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Buy-as-you-go style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Sometimes unwanted errors</a:t>
            </a: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  <a:sym typeface="Wingdings"/>
              </a:rPr>
              <a:t> </a:t>
            </a: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  <a:sym typeface="Wingdings"/>
              </a:rPr>
              <a:t>(Apple DNS bug)</a:t>
            </a: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BOTNET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a cyber-attack where the perpetrator seeks to make a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resource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unavailable </a:t>
            </a:r>
            <a:r>
              <a:rPr lang="en-US" sz="4000" b="1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by disrupting </a:t>
            </a:r>
            <a:r>
              <a:rPr lang="en-US" sz="4000" b="1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services of a host connected to the Internet.</a:t>
            </a:r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endParaRPr lang="en-US" sz="4000" b="1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Volume of attacks increased by 10x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Often </a:t>
            </a: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connected with botnet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Buy-as-you-go style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Sometimes unwanted errors</a:t>
            </a:r>
            <a:r>
              <a:rPr lang="en-US" sz="2800" kern="1200" dirty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  <a:sym typeface="Wingdings"/>
              </a:rPr>
              <a:t> </a:t>
            </a: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  <a:sym typeface="Wingdings"/>
              </a:rPr>
              <a:t>(Apple DNS bug)</a:t>
            </a: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endParaRPr lang="en-US" sz="2800" kern="1200" dirty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82" y="4457192"/>
            <a:ext cx="96520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2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50F24D3C-B024-4824-A7E2-6C80E2ED7F4E}"/>
              </a:ext>
            </a:extLst>
          </p:cNvPr>
          <p:cNvSpPr/>
          <p:nvPr/>
        </p:nvSpPr>
        <p:spPr>
          <a:xfrm>
            <a:off x="1501801" y="272169"/>
            <a:ext cx="142470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pace Mono" panose="02000509040000020004" pitchFamily="49" charset="0"/>
              </a:rPr>
              <a:t>Where we are</a:t>
            </a:r>
          </a:p>
          <a:p>
            <a:endParaRPr lang="en-US" sz="4000" b="1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err="1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FTTx</a:t>
            </a: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: From 20Mbps/1Mbps to 1Gbps/100Mbps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IOT: From 1PC to tens of devices @ home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Smartphones: CPU more powerful than your laptop</a:t>
            </a:r>
          </a:p>
          <a:p>
            <a:pPr marL="342900" indent="-342900">
              <a:buFont typeface="Arial" charset="0"/>
              <a:buChar char="•"/>
            </a:pPr>
            <a:endParaRPr lang="en-US" sz="2800" kern="1200" dirty="0" smtClean="0">
              <a:solidFill>
                <a:schemeClr val="accent1"/>
              </a:solidFill>
              <a:latin typeface="Space Mono" panose="02000509040000020004" pitchFamily="49" charset="0"/>
              <a:cs typeface="Avenir Next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kern="1200" dirty="0" smtClean="0">
                <a:solidFill>
                  <a:schemeClr val="accent1"/>
                </a:solidFill>
                <a:latin typeface="Space Mono" panose="02000509040000020004" pitchFamily="49" charset="0"/>
                <a:cs typeface="Avenir Next Regular"/>
              </a:rPr>
              <a:t>Mobility: 5G anyone?</a:t>
            </a:r>
          </a:p>
        </p:txBody>
      </p:sp>
    </p:spTree>
    <p:extLst>
      <p:ext uri="{BB962C8B-B14F-4D97-AF65-F5344CB8AC3E}">
        <p14:creationId xmlns:p14="http://schemas.microsoft.com/office/powerpoint/2010/main" val="2068370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Ermes">
      <a:dk1>
        <a:srgbClr val="000000"/>
      </a:dk1>
      <a:lt1>
        <a:srgbClr val="FFFFFF"/>
      </a:lt1>
      <a:dk2>
        <a:srgbClr val="9A9A9A"/>
      </a:dk2>
      <a:lt2>
        <a:srgbClr val="CECECE"/>
      </a:lt2>
      <a:accent1>
        <a:srgbClr val="00F900"/>
      </a:accent1>
      <a:accent2>
        <a:srgbClr val="000000"/>
      </a:accent2>
      <a:accent3>
        <a:srgbClr val="FFFFFF"/>
      </a:accent3>
      <a:accent4>
        <a:srgbClr val="9A9A9A"/>
      </a:accent4>
      <a:accent5>
        <a:srgbClr val="CECECE"/>
      </a:accent5>
      <a:accent6>
        <a:srgbClr val="767474"/>
      </a:accent6>
      <a:hlink>
        <a:srgbClr val="00F900"/>
      </a:hlink>
      <a:folHlink>
        <a:srgbClr val="00F9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4619</TotalTime>
  <Words>670</Words>
  <Application>Microsoft Macintosh PowerPoint</Application>
  <PresentationFormat>Custom</PresentationFormat>
  <Paragraphs>140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Avenir Next Regular</vt:lpstr>
      <vt:lpstr>Basis Grotesque</vt:lpstr>
      <vt:lpstr>Helvetica Light</vt:lpstr>
      <vt:lpstr>Helvetica Neue</vt:lpstr>
      <vt:lpstr>Space Mono</vt:lpstr>
      <vt:lpstr>Times</vt:lpstr>
      <vt:lpstr>Wingdings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@ work</vt:lpstr>
      <vt:lpstr>ATTACK WORKFLOW</vt:lpstr>
      <vt:lpstr>PowerPoint Presentation</vt:lpstr>
      <vt:lpstr>PowerPoint Presentation</vt:lpstr>
      <vt:lpstr>Presentazione personalizzata 1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Ermes pitch</dc:title>
  <dc:creator>Ermes Cyber Security</dc:creator>
  <cp:lastModifiedBy>Marco Mellia</cp:lastModifiedBy>
  <cp:revision>761</cp:revision>
  <dcterms:modified xsi:type="dcterms:W3CDTF">2017-09-25T16:27:50Z</dcterms:modified>
</cp:coreProperties>
</file>